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embeddedFontLst>
    <p:embeddedFont>
      <p:font typeface="Roboto" panose="020B0604020202020204" charset="0"/>
      <p:regular r:id="rId11"/>
      <p:bold r:id="rId12"/>
      <p:italic r:id="rId13"/>
      <p:boldItalic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7" autoAdjust="0"/>
    <p:restoredTop sz="86385" autoAdjust="0"/>
  </p:normalViewPr>
  <p:slideViewPr>
    <p:cSldViewPr snapToGrid="0">
      <p:cViewPr varScale="1">
        <p:scale>
          <a:sx n="101" d="100"/>
          <a:sy n="101" d="100"/>
        </p:scale>
        <p:origin x="126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8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8f74323f8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8f74323f8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Stacey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8d0a3148f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8d0a3148f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Stacey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8c864c31fb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8c864c31fb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Paolo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Connect to guided pathways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8c875596e4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8c875596e4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Chinh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Version 1.0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8c864c31fb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8c864c31fb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8f74323f8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8f74323f8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20-30% improvement in pre and post-test scores 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8d200959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8d200959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Paolo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8d0a3148f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8d0a3148fd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Chinh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dn2.hubspot.net/hubfs/5146491/NFCC_2019%20FLS_datasheet%20with%20key%20findings_032519.pdf?utm_referrer=https%3A%2F%2Fwww.nfcc.org%2Fresources%2Fclient-impact-and-research%2F2019-consumer-financial-literacy-survey%2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studentloanhero.com/student-loan-debt-statistics/" TargetMode="External"/><Relationship Id="rId4" Type="http://schemas.openxmlformats.org/officeDocument/2006/relationships/hyperlink" Target="https://www.lendingtree.com/auto/debt-statistic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astline.edu/cost-and-aid/financial-aid/cashcourse.php#:~:text=CashCourse%20is%20a%20Financial%20Literacy,successful%20throughout%20their%20financial%20lives.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fLjy7jAmrJ_NmKvfNuX5V7ACr50JFwmHNfH_j6BJUG4ww8pg/viewform?usp=sf_link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cpham15@coastline.edu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hyperlink" Target="mailto:pvarquez1@coastline.edu" TargetMode="External"/><Relationship Id="rId4" Type="http://schemas.openxmlformats.org/officeDocument/2006/relationships/hyperlink" Target="mailto:ssmith301@coastline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ctrTitle"/>
          </p:nvPr>
        </p:nvSpPr>
        <p:spPr>
          <a:xfrm>
            <a:off x="460950" y="2794700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Addressing Financial Literacy Using Cashcourse</a:t>
            </a:r>
            <a:endParaRPr sz="2200" dirty="0"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xfrm>
            <a:off x="460950" y="3876805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Chinh Pham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Stacey Smith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Paolo Varquez</a:t>
            </a:r>
            <a:endParaRPr u="sng"/>
          </a:p>
        </p:txBody>
      </p:sp>
      <p:pic>
        <p:nvPicPr>
          <p:cNvPr id="69" name="Google Shape;69;p13" title="Cashcourse: your quick free guide to making informed financial choic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0818" y="170171"/>
            <a:ext cx="6064000" cy="30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/>
              <a:t>Financial literacy stats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dirty="0"/>
              <a:t>CashCourse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/>
              <a:t>Faculty resources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/>
              <a:t>Practical implementation ideas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dirty="0"/>
              <a:t>Q&amp;A</a:t>
            </a:r>
            <a:endParaRPr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Why? Stats on Financial Literacy</a:t>
            </a:r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60% of US adults have credit card debt the past 12 months (</a:t>
            </a:r>
            <a:r>
              <a:rPr lang="en" sz="15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National Foundation for Credit Counseling</a:t>
            </a:r>
            <a:r>
              <a:rPr lang="en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2019)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en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44% of Americans don’t have cash enough to cover a $400 emergency (Forbes, 2018)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en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33% of American adults have $0 saved for retirement (Forbes, 2018)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Americans owe $1.2 trillion in auto loan debt and the average new car payment is $550 a month (</a:t>
            </a:r>
            <a:r>
              <a:rPr lang="en" sz="15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LendingTree</a:t>
            </a:r>
            <a:r>
              <a:rPr lang="en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2020)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Americans owe over $1.64 trillion in student loan debt with the average debt of $29,900 (</a:t>
            </a:r>
            <a:r>
              <a:rPr lang="en" sz="15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Student Loan Hero</a:t>
            </a:r>
            <a:r>
              <a:rPr lang="en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2020)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98250" y="16349"/>
            <a:ext cx="8826600" cy="6323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is CashCourse?</a:t>
            </a:r>
            <a:endParaRPr dirty="0"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4294967295"/>
          </p:nvPr>
        </p:nvSpPr>
        <p:spPr>
          <a:xfrm>
            <a:off x="400500" y="1124695"/>
            <a:ext cx="8222100" cy="10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CashCourse</a:t>
            </a:r>
            <a:r>
              <a:rPr lang="en" dirty="0">
                <a:solidFill>
                  <a:srgbClr val="444949"/>
                </a:solidFill>
                <a:latin typeface="Arial"/>
                <a:ea typeface="Arial"/>
                <a:cs typeface="Arial"/>
                <a:sym typeface="Arial"/>
              </a:rPr>
              <a:t> is a free online financial education resource designed specifically for college students. The program takes a whole-life approach to personal finance, with resources divided into six main areas of learning: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rgbClr val="4449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/>
            <a:r>
              <a:rPr lang="en" dirty="0">
                <a:solidFill>
                  <a:srgbClr val="444949"/>
                </a:solidFill>
                <a:latin typeface="Arial"/>
                <a:ea typeface="Arial"/>
                <a:cs typeface="Arial"/>
                <a:sym typeface="Arial"/>
              </a:rPr>
              <a:t>Earn</a:t>
            </a:r>
          </a:p>
          <a:p>
            <a:pPr marL="285750" indent="-285750"/>
            <a:r>
              <a:rPr lang="en" dirty="0">
                <a:solidFill>
                  <a:srgbClr val="444949"/>
                </a:solidFill>
                <a:latin typeface="Arial"/>
                <a:ea typeface="Arial"/>
                <a:cs typeface="Arial"/>
                <a:sym typeface="Arial"/>
              </a:rPr>
              <a:t>Save and invest</a:t>
            </a:r>
          </a:p>
          <a:p>
            <a:pPr marL="285750" indent="-285750"/>
            <a:r>
              <a:rPr lang="en" dirty="0">
                <a:solidFill>
                  <a:srgbClr val="444949"/>
                </a:solidFill>
                <a:latin typeface="Arial"/>
                <a:ea typeface="Arial"/>
                <a:cs typeface="Arial"/>
                <a:sym typeface="Arial"/>
              </a:rPr>
              <a:t>Protect</a:t>
            </a:r>
          </a:p>
          <a:p>
            <a:pPr marL="285750" indent="-285750"/>
            <a:r>
              <a:rPr lang="en" dirty="0">
                <a:solidFill>
                  <a:srgbClr val="444949"/>
                </a:solidFill>
                <a:latin typeface="Arial"/>
                <a:ea typeface="Arial"/>
                <a:cs typeface="Arial"/>
                <a:sym typeface="Arial"/>
              </a:rPr>
              <a:t>Spend</a:t>
            </a:r>
          </a:p>
          <a:p>
            <a:pPr marL="285750" indent="-285750"/>
            <a:r>
              <a:rPr lang="en" dirty="0">
                <a:solidFill>
                  <a:srgbClr val="444949"/>
                </a:solidFill>
                <a:latin typeface="Arial"/>
                <a:ea typeface="Arial"/>
                <a:cs typeface="Arial"/>
                <a:sym typeface="Arial"/>
              </a:rPr>
              <a:t>Borrow</a:t>
            </a:r>
          </a:p>
          <a:p>
            <a:pPr marL="285750" indent="-285750"/>
            <a:r>
              <a:rPr lang="en" dirty="0">
                <a:solidFill>
                  <a:srgbClr val="444949"/>
                </a:solidFill>
                <a:latin typeface="Arial"/>
                <a:ea typeface="Arial"/>
                <a:cs typeface="Arial"/>
                <a:sym typeface="Arial"/>
              </a:rPr>
              <a:t>Pay for Education</a:t>
            </a:r>
            <a:endParaRPr dirty="0">
              <a:solidFill>
                <a:srgbClr val="44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6" title="Fre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4370" y="16349"/>
            <a:ext cx="1527015" cy="1192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Screenshot of budgeting activity from CashCourse">
            <a:extLst>
              <a:ext uri="{FF2B5EF4-FFF2-40B4-BE49-F238E27FC236}">
                <a16:creationId xmlns:a16="http://schemas.microsoft.com/office/drawing/2014/main" id="{1FA106FA-7F4F-4FB8-881C-D7F28F40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850" y="2458044"/>
            <a:ext cx="4572000" cy="250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Faculty Resoures</a:t>
            </a:r>
            <a:endParaRPr dirty="0"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1"/>
          </p:nvPr>
        </p:nvSpPr>
        <p:spPr>
          <a:xfrm>
            <a:off x="0" y="2025586"/>
            <a:ext cx="4900267" cy="2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949"/>
              </a:buClr>
              <a:buSzPts val="1700"/>
              <a:buFont typeface="Arial"/>
              <a:buChar char="●"/>
            </a:pPr>
            <a:r>
              <a:rPr lang="en" sz="1700" dirty="0">
                <a:solidFill>
                  <a:srgbClr val="444949"/>
                </a:solidFill>
                <a:latin typeface="Arial"/>
                <a:ea typeface="Arial"/>
                <a:cs typeface="Arial"/>
                <a:sym typeface="Arial"/>
              </a:rPr>
              <a:t>Workshop kits that include ready-made PowerPoint presentations and facilitator’s guides</a:t>
            </a:r>
            <a:endParaRPr sz="1700" dirty="0">
              <a:solidFill>
                <a:srgbClr val="4449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350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949"/>
              </a:buClr>
              <a:buSzPts val="1700"/>
              <a:buFont typeface="Arial"/>
              <a:buChar char="●"/>
            </a:pPr>
            <a:r>
              <a:rPr lang="en" sz="1700" dirty="0">
                <a:solidFill>
                  <a:srgbClr val="444949"/>
                </a:solidFill>
                <a:latin typeface="Arial"/>
                <a:ea typeface="Arial"/>
                <a:cs typeface="Arial"/>
                <a:sym typeface="Arial"/>
              </a:rPr>
              <a:t>Campus Planning Workbook to guide you through creating your program or assignment </a:t>
            </a:r>
            <a:endParaRPr sz="1700" dirty="0">
              <a:solidFill>
                <a:srgbClr val="4449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350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949"/>
              </a:buClr>
              <a:buSzPts val="1700"/>
              <a:buFont typeface="Arial"/>
              <a:buChar char="●"/>
            </a:pPr>
            <a:r>
              <a:rPr lang="en" sz="1700" dirty="0">
                <a:solidFill>
                  <a:srgbClr val="444949"/>
                </a:solidFill>
                <a:latin typeface="Arial"/>
                <a:ea typeface="Arial"/>
                <a:cs typeface="Arial"/>
                <a:sym typeface="Arial"/>
              </a:rPr>
              <a:t>The ability to make assignments for students and track their progress</a:t>
            </a:r>
            <a:endParaRPr sz="1700" dirty="0">
              <a:solidFill>
                <a:srgbClr val="4449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 dirty="0"/>
          </a:p>
        </p:txBody>
      </p:sp>
      <p:pic>
        <p:nvPicPr>
          <p:cNvPr id="95" name="Google Shape;95;p17" title="Screenshot of Cashcourse assignmen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5319" y="1887806"/>
            <a:ext cx="3844500" cy="2938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title"/>
          </p:nvPr>
        </p:nvSpPr>
        <p:spPr>
          <a:xfrm>
            <a:off x="460950" y="621494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Practical Implementation Ideas</a:t>
            </a:r>
            <a:endParaRPr dirty="0"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1"/>
          </p:nvPr>
        </p:nvSpPr>
        <p:spPr>
          <a:xfrm>
            <a:off x="396900" y="1788788"/>
            <a:ext cx="8297100" cy="15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Assign mini-courses, worksheets, and quizzes for points or extra credit.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Since financial literacy is relevant to ALL students, material can be complementary to courses in any discipline.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Award points for completion of assignments. Although CashCourse is not integrated with Canvas, students can submit proof of completion which makes grading through SpeedGrader easy.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9E9550-9D78-4359-9773-6FE4B98EEF66}"/>
              </a:ext>
            </a:extLst>
          </p:cNvPr>
          <p:cNvSpPr txBox="1"/>
          <p:nvPr/>
        </p:nvSpPr>
        <p:spPr>
          <a:xfrm>
            <a:off x="875481" y="3923323"/>
            <a:ext cx="7807569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b="0" i="0" dirty="0">
                <a:solidFill>
                  <a:srgbClr val="2D3B45"/>
                </a:solidFill>
                <a:effectLst/>
                <a:latin typeface="Lato Extended"/>
              </a:rPr>
              <a:t>I think everyone… should be taught about credit before going to the real world. (</a:t>
            </a:r>
            <a:r>
              <a:rPr lang="en-US" b="0" i="0" dirty="0" err="1">
                <a:solidFill>
                  <a:srgbClr val="2D3B45"/>
                </a:solidFill>
                <a:effectLst/>
                <a:latin typeface="Lato Extended"/>
              </a:rPr>
              <a:t>CashCourse</a:t>
            </a:r>
            <a:r>
              <a:rPr lang="en-US" b="0" i="0" dirty="0">
                <a:solidFill>
                  <a:srgbClr val="2D3B45"/>
                </a:solidFill>
                <a:effectLst/>
                <a:latin typeface="Lato Extended"/>
              </a:rPr>
              <a:t>) is great for the students because it is short, straight to the point, and tests basic knowledge and understanding without losing </a:t>
            </a:r>
            <a:r>
              <a:rPr lang="en-US" b="0" i="0">
                <a:solidFill>
                  <a:srgbClr val="2D3B45"/>
                </a:solidFill>
                <a:effectLst/>
                <a:latin typeface="Lato Extended"/>
              </a:rPr>
              <a:t>the students’ </a:t>
            </a:r>
            <a:r>
              <a:rPr lang="en-US" b="0" i="0" dirty="0">
                <a:solidFill>
                  <a:srgbClr val="2D3B45"/>
                </a:solidFill>
                <a:effectLst/>
                <a:latin typeface="Lato Extended"/>
              </a:rPr>
              <a:t>attention.” </a:t>
            </a:r>
          </a:p>
          <a:p>
            <a:r>
              <a:rPr lang="en-US" b="0" i="0" dirty="0">
                <a:solidFill>
                  <a:srgbClr val="2D3B45"/>
                </a:solidFill>
                <a:effectLst/>
                <a:latin typeface="Lato Extended"/>
              </a:rPr>
              <a:t>–G. Ruiz, Coastline Economics Student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/>
        </p:nvSpPr>
        <p:spPr>
          <a:xfrm>
            <a:off x="970299" y="791444"/>
            <a:ext cx="7097100" cy="9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5000" dirty="0">
                <a:solidFill>
                  <a:srgbClr val="FFFFFF"/>
                </a:solidFill>
              </a:rPr>
              <a:t>Fill out</a:t>
            </a:r>
            <a:r>
              <a:rPr lang="en" sz="5000" dirty="0"/>
              <a:t> </a:t>
            </a:r>
            <a:r>
              <a:rPr lang="en" sz="5000" u="sng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 Form</a:t>
            </a:r>
            <a:endParaRPr sz="5000" dirty="0">
              <a:solidFill>
                <a:srgbClr val="FFFFFF"/>
              </a:solidFill>
            </a:endParaRPr>
          </a:p>
        </p:txBody>
      </p:sp>
      <p:pic>
        <p:nvPicPr>
          <p:cNvPr id="108" name="Google Shape;108;p19" title="Image of watering plants that symbolize investing for the futur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1718" y="2571750"/>
            <a:ext cx="5936758" cy="2237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Contact Info</a:t>
            </a:r>
            <a:endParaRPr b="1" dirty="0"/>
          </a:p>
        </p:txBody>
      </p:sp>
      <p:sp>
        <p:nvSpPr>
          <p:cNvPr id="114" name="Google Shape;114;p20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Chinh Pham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cpham15@coastline.edu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Stacey Smith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ssmith301@coastline.edu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Paolo Varquez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pvarquez1@coastline.edu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115" name="Google Shape;115;p20" title="Thank you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9600" y="99376"/>
            <a:ext cx="4575329" cy="304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 title="Question mark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78975" y="3311850"/>
            <a:ext cx="2747474" cy="183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2F2DD22611E9478146C764DAA7C68F" ma:contentTypeVersion="4" ma:contentTypeDescription="Create a new document." ma:contentTypeScope="" ma:versionID="804f60040be040ab56fb6b52d15fc460">
  <xsd:schema xmlns:xsd="http://www.w3.org/2001/XMLSchema" xmlns:xs="http://www.w3.org/2001/XMLSchema" xmlns:p="http://schemas.microsoft.com/office/2006/metadata/properties" xmlns:ns2="0ceafc29-5815-44bb-8734-b9d7da2cb19a" targetNamespace="http://schemas.microsoft.com/office/2006/metadata/properties" ma:root="true" ma:fieldsID="8f321529d30182c3bb79fea16b18a917" ns2:_="">
    <xsd:import namespace="0ceafc29-5815-44bb-8734-b9d7da2cb1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eafc29-5815-44bb-8734-b9d7da2cb1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0D38CD3-ED7A-4736-AB68-55F1ECF84AE6}"/>
</file>

<file path=customXml/itemProps2.xml><?xml version="1.0" encoding="utf-8"?>
<ds:datastoreItem xmlns:ds="http://schemas.openxmlformats.org/officeDocument/2006/customXml" ds:itemID="{8ACC9BBE-2D8B-4670-B941-8D903C0D487C}"/>
</file>

<file path=customXml/itemProps3.xml><?xml version="1.0" encoding="utf-8"?>
<ds:datastoreItem xmlns:ds="http://schemas.openxmlformats.org/officeDocument/2006/customXml" ds:itemID="{396A2F9D-EDBB-4625-A193-24282B3D19BF}"/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385</Words>
  <Application>Microsoft Office PowerPoint</Application>
  <PresentationFormat>On-screen Show (16:9)</PresentationFormat>
  <Paragraphs>54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Lato Extended</vt:lpstr>
      <vt:lpstr>Roboto</vt:lpstr>
      <vt:lpstr>Material</vt:lpstr>
      <vt:lpstr>Addressing Financial Literacy Using Cashcourse</vt:lpstr>
      <vt:lpstr>Agenda</vt:lpstr>
      <vt:lpstr>Why? Stats on Financial Literacy</vt:lpstr>
      <vt:lpstr>What is CashCourse?</vt:lpstr>
      <vt:lpstr>Faculty Resoures</vt:lpstr>
      <vt:lpstr>Practical Implementation Ideas</vt:lpstr>
      <vt:lpstr>PowerPoint Presentation</vt:lpstr>
      <vt:lpstr>Contact Info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Addressing Financial Literacy using Cashcourse</dc:title>
  <dc:creator>Lopez-Daly, Yadira</dc:creator>
  <cp:lastModifiedBy>Yadira Lopez-Daly</cp:lastModifiedBy>
  <cp:revision>6</cp:revision>
  <dcterms:modified xsi:type="dcterms:W3CDTF">2020-10-01T17:56:00Z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0x010100F52F2DD22611E9478146C764DAA7C68F</vt:lpwstr>
  </property>
</Properties>
</file>